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Helvetica World" charset="1" panose="020B0500040000020004"/>
      <p:regular r:id="rId29"/>
    </p:embeddedFont>
    <p:embeddedFont>
      <p:font typeface="Helvetica World Bold" charset="1" panose="020B08000400000200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2358"/>
            <a:ext cx="17773650" cy="9815008"/>
            <a:chOff x="0" y="0"/>
            <a:chExt cx="2753603" cy="1520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603" cy="1520602"/>
            </a:xfrm>
            <a:custGeom>
              <a:avLst/>
              <a:gdLst/>
              <a:ahLst/>
              <a:cxnLst/>
              <a:rect r="r" b="b" t="t" l="l"/>
              <a:pathLst>
                <a:path h="1520602" w="2753603">
                  <a:moveTo>
                    <a:pt x="0" y="0"/>
                  </a:moveTo>
                  <a:lnTo>
                    <a:pt x="2753603" y="0"/>
                  </a:lnTo>
                  <a:lnTo>
                    <a:pt x="2753603" y="1520602"/>
                  </a:lnTo>
                  <a:lnTo>
                    <a:pt x="0" y="1520602"/>
                  </a:lnTo>
                  <a:close/>
                </a:path>
              </a:pathLst>
            </a:custGeom>
            <a:blipFill>
              <a:blip r:embed="rId2"/>
              <a:stretch>
                <a:fillRect l="-631" t="0" r="-1036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117278" y="5129213"/>
            <a:ext cx="817072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44982" y="2953809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7"/>
                </a:lnTo>
                <a:lnTo>
                  <a:pt x="0" y="43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86825" y="2890374"/>
            <a:ext cx="9415503" cy="4102928"/>
            <a:chOff x="0" y="0"/>
            <a:chExt cx="2479803" cy="1080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803" cy="1080607"/>
            </a:xfrm>
            <a:custGeom>
              <a:avLst/>
              <a:gdLst/>
              <a:ahLst/>
              <a:cxnLst/>
              <a:rect r="r" b="b" t="t" l="l"/>
              <a:pathLst>
                <a:path h="1080607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076495"/>
                  </a:lnTo>
                  <a:cubicBezTo>
                    <a:pt x="2479803" y="1077586"/>
                    <a:pt x="2479370" y="1078631"/>
                    <a:pt x="2478599" y="1079402"/>
                  </a:cubicBezTo>
                  <a:cubicBezTo>
                    <a:pt x="2477828" y="1080173"/>
                    <a:pt x="2476783" y="1080607"/>
                    <a:pt x="2475692" y="1080607"/>
                  </a:cubicBezTo>
                  <a:lnTo>
                    <a:pt x="4111" y="1080607"/>
                  </a:lnTo>
                  <a:cubicBezTo>
                    <a:pt x="3021" y="1080607"/>
                    <a:pt x="1975" y="1080173"/>
                    <a:pt x="1204" y="1079402"/>
                  </a:cubicBezTo>
                  <a:cubicBezTo>
                    <a:pt x="433" y="1078631"/>
                    <a:pt x="0" y="1077586"/>
                    <a:pt x="0" y="1076495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79803" cy="111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63389" y="4903737"/>
            <a:ext cx="2803313" cy="4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spc="39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06/11/2025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44000" y="5114925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72603" y="5129212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57294" y="2761599"/>
            <a:ext cx="9415503" cy="200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ANALYTICS – ANALYSE </a:t>
            </a:r>
          </a:p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 NOVA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9691" y="5778602"/>
            <a:ext cx="8201115" cy="52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142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533" y="9104841"/>
            <a:ext cx="5944491" cy="4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Huang Nicolas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4692" y="9137847"/>
            <a:ext cx="5944491" cy="38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2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Developpeur IA OpenClassroom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949" y="235996"/>
            <a:ext cx="4243526" cy="9815008"/>
            <a:chOff x="0" y="0"/>
            <a:chExt cx="1050165" cy="24289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0165" cy="2428966"/>
            </a:xfrm>
            <a:custGeom>
              <a:avLst/>
              <a:gdLst/>
              <a:ahLst/>
              <a:cxnLst/>
              <a:rect r="r" b="b" t="t" l="l"/>
              <a:pathLst>
                <a:path h="2428966" w="1050165">
                  <a:moveTo>
                    <a:pt x="9122" y="0"/>
                  </a:moveTo>
                  <a:lnTo>
                    <a:pt x="1041043" y="0"/>
                  </a:lnTo>
                  <a:cubicBezTo>
                    <a:pt x="1043463" y="0"/>
                    <a:pt x="1045783" y="961"/>
                    <a:pt x="1047494" y="2672"/>
                  </a:cubicBezTo>
                  <a:cubicBezTo>
                    <a:pt x="1049204" y="4382"/>
                    <a:pt x="1050165" y="6703"/>
                    <a:pt x="1050165" y="9122"/>
                  </a:cubicBezTo>
                  <a:lnTo>
                    <a:pt x="1050165" y="2419844"/>
                  </a:lnTo>
                  <a:cubicBezTo>
                    <a:pt x="1050165" y="2424882"/>
                    <a:pt x="1046081" y="2428966"/>
                    <a:pt x="1041043" y="2428966"/>
                  </a:cubicBezTo>
                  <a:lnTo>
                    <a:pt x="9122" y="2428966"/>
                  </a:lnTo>
                  <a:cubicBezTo>
                    <a:pt x="6703" y="2428966"/>
                    <a:pt x="4382" y="2428005"/>
                    <a:pt x="2672" y="2426294"/>
                  </a:cubicBezTo>
                  <a:cubicBezTo>
                    <a:pt x="961" y="2424584"/>
                    <a:pt x="0" y="2422263"/>
                    <a:pt x="0" y="2419844"/>
                  </a:cubicBezTo>
                  <a:lnTo>
                    <a:pt x="0" y="9122"/>
                  </a:lnTo>
                  <a:cubicBezTo>
                    <a:pt x="0" y="6703"/>
                    <a:pt x="961" y="4382"/>
                    <a:pt x="2672" y="2672"/>
                  </a:cubicBezTo>
                  <a:cubicBezTo>
                    <a:pt x="4382" y="961"/>
                    <a:pt x="6703" y="0"/>
                    <a:pt x="912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0165" cy="2467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88061" y="2097499"/>
            <a:ext cx="8326339" cy="544238"/>
          </a:xfrm>
          <a:custGeom>
            <a:avLst/>
            <a:gdLst/>
            <a:ahLst/>
            <a:cxnLst/>
            <a:rect r="r" b="b" t="t" l="l"/>
            <a:pathLst>
              <a:path h="544238" w="8326339">
                <a:moveTo>
                  <a:pt x="0" y="0"/>
                </a:moveTo>
                <a:lnTo>
                  <a:pt x="8326339" y="0"/>
                </a:lnTo>
                <a:lnTo>
                  <a:pt x="8326339" y="544238"/>
                </a:lnTo>
                <a:lnTo>
                  <a:pt x="0" y="54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96" r="0" b="-56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5233" y="4681638"/>
            <a:ext cx="6709402" cy="1806868"/>
          </a:xfrm>
          <a:custGeom>
            <a:avLst/>
            <a:gdLst/>
            <a:ahLst/>
            <a:cxnLst/>
            <a:rect r="r" b="b" t="t" l="l"/>
            <a:pathLst>
              <a:path h="1806868" w="6709402">
                <a:moveTo>
                  <a:pt x="0" y="0"/>
                </a:moveTo>
                <a:lnTo>
                  <a:pt x="6709401" y="0"/>
                </a:lnTo>
                <a:lnTo>
                  <a:pt x="6709401" y="1806867"/>
                </a:lnTo>
                <a:lnTo>
                  <a:pt x="0" y="1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53846" y="-104041"/>
            <a:ext cx="1166242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5233" y="1133897"/>
            <a:ext cx="10787984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PRÉTRAITEMENT DES DONNÉES ET GESTION DES CATÉGORIES RARES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8061" y="6781760"/>
            <a:ext cx="9629480" cy="30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pipeline sépare d’abord les colonnes numériques et catégorielles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numériques sont normalisées pour que toutes les variables soient sur la même échelle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catégorielles passent par deux étapes :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Regroupement des catégories rares en 'autre' pour éviter des colonnes très peu représentées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Encodage OneHot pour transformer les catégories en variables binaires exploitables par les modèles ML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résultat est un jeu de données prêt pour l’apprentissage machine</a:t>
            </a:r>
          </a:p>
          <a:p>
            <a:pPr algn="l">
              <a:lnSpc>
                <a:spcPts val="19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89" y="207421"/>
            <a:ext cx="3007816" cy="976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X_train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X_test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└─────┬───────┘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┌───────▼────────┐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Séparation des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colonnes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numériques &amp;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catégorielles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└───────┬────────┘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numériques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StandardScaler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Normalisation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(moyenne=0, std=1)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catégorielles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RareCategoryEncoder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regroupe catégories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rares en 'autre'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OneHotEncoder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Encodage binaire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pour chaque catégorie│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┌─────▼───────┐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X_train_pre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X_test_pre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(prêt pour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l’entrainement)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└─────────────┘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53846" y="1673010"/>
            <a:ext cx="6289658" cy="33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17" indent="-215908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ENCODAGE DES CATÉGORIES RARES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061" y="4192743"/>
            <a:ext cx="6289658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PIPELINE DE PRÉTRAITEMENT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8061" y="2784612"/>
            <a:ext cx="8326339" cy="144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Crée un encodeur personnalisé qui regroupe les catégories peu fréquentes en une catégorie 'autre'.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min_freq=0.01 → toutes les catégories représentant moins de 1 % des observations seront regroupées.</a:t>
            </a:r>
          </a:p>
          <a:p>
            <a:pPr algn="l">
              <a:lnSpc>
                <a:spcPts val="1923"/>
              </a:lnSpc>
            </a:pPr>
            <a:r>
              <a:rPr lang="en-US" sz="137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fit → Identifie les catégories fréquentes pour chaque colonne.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 → Remplace les catégories rares par 'autre'.</a:t>
            </a:r>
          </a:p>
          <a:p>
            <a:pPr algn="l">
              <a:lnSpc>
                <a:spcPts val="19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85836" y="4208664"/>
            <a:ext cx="5887370" cy="261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numériques (numeric_features)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Standardisation avec StandardScaler → moyenne = 0, écart-type = 1.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catégorielles (categorical_features)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Étape 1 : Regroupement des catégories rares (RareCategoryEncoder).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2 : Encodage en variables binaires (OneHotEncoder) pour rendre les données compatibles avec les modèles ML.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dle_unkn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='ig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'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: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Si de nouvelles catégories apparaissent dans le test set, elles sont ignorées.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rop='first' : Évite la multicolinéarité en supprimant une catégorie de référence.</a:t>
            </a:r>
          </a:p>
          <a:p>
            <a:pPr algn="l">
              <a:lnSpc>
                <a:spcPts val="192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3580551" cy="9258300"/>
            <a:chOff x="0" y="0"/>
            <a:chExt cx="554721" cy="143435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554721" cy="1434353"/>
            </a:xfrm>
            <a:custGeom>
              <a:avLst/>
              <a:gdLst/>
              <a:ahLst/>
              <a:cxnLst/>
              <a:rect r="r" b="b" t="t" l="l"/>
              <a:pathLst>
                <a:path h="1434353" w="554721">
                  <a:moveTo>
                    <a:pt x="554721" y="0"/>
                  </a:moveTo>
                  <a:lnTo>
                    <a:pt x="0" y="0"/>
                  </a:lnTo>
                  <a:lnTo>
                    <a:pt x="0" y="1434353"/>
                  </a:lnTo>
                  <a:lnTo>
                    <a:pt x="554721" y="1434353"/>
                  </a:lnTo>
                  <a:close/>
                </a:path>
              </a:pathLst>
            </a:custGeom>
            <a:blipFill>
              <a:blip r:embed="rId2"/>
              <a:stretch>
                <a:fillRect l="-36136" t="0" r="-361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11946" y="1057214"/>
            <a:ext cx="3347354" cy="8201086"/>
            <a:chOff x="0" y="0"/>
            <a:chExt cx="828385" cy="202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385" cy="2029561"/>
            </a:xfrm>
            <a:custGeom>
              <a:avLst/>
              <a:gdLst/>
              <a:ahLst/>
              <a:cxnLst/>
              <a:rect r="r" b="b" t="t" l="l"/>
              <a:pathLst>
                <a:path h="2029561" w="828385">
                  <a:moveTo>
                    <a:pt x="11564" y="0"/>
                  </a:moveTo>
                  <a:lnTo>
                    <a:pt x="816821" y="0"/>
                  </a:lnTo>
                  <a:cubicBezTo>
                    <a:pt x="823208" y="0"/>
                    <a:pt x="828385" y="5177"/>
                    <a:pt x="828385" y="11564"/>
                  </a:cubicBezTo>
                  <a:lnTo>
                    <a:pt x="828385" y="2017997"/>
                  </a:lnTo>
                  <a:cubicBezTo>
                    <a:pt x="828385" y="2021064"/>
                    <a:pt x="827167" y="2024005"/>
                    <a:pt x="824998" y="2026174"/>
                  </a:cubicBezTo>
                  <a:cubicBezTo>
                    <a:pt x="822830" y="2028343"/>
                    <a:pt x="819888" y="2029561"/>
                    <a:pt x="816821" y="2029561"/>
                  </a:cubicBezTo>
                  <a:lnTo>
                    <a:pt x="11564" y="2029561"/>
                  </a:lnTo>
                  <a:cubicBezTo>
                    <a:pt x="5177" y="2029561"/>
                    <a:pt x="0" y="2024384"/>
                    <a:pt x="0" y="2017997"/>
                  </a:cubicBezTo>
                  <a:lnTo>
                    <a:pt x="0" y="11564"/>
                  </a:lnTo>
                  <a:cubicBezTo>
                    <a:pt x="0" y="8497"/>
                    <a:pt x="1218" y="5556"/>
                    <a:pt x="3387" y="3387"/>
                  </a:cubicBezTo>
                  <a:cubicBezTo>
                    <a:pt x="5556" y="1218"/>
                    <a:pt x="8497" y="0"/>
                    <a:pt x="1156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8385" cy="206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20014" y="5841664"/>
            <a:ext cx="8854968" cy="1072064"/>
          </a:xfrm>
          <a:custGeom>
            <a:avLst/>
            <a:gdLst/>
            <a:ahLst/>
            <a:cxnLst/>
            <a:rect r="r" b="b" t="t" l="l"/>
            <a:pathLst>
              <a:path h="1072064" w="8854968">
                <a:moveTo>
                  <a:pt x="0" y="0"/>
                </a:moveTo>
                <a:lnTo>
                  <a:pt x="8854968" y="0"/>
                </a:lnTo>
                <a:lnTo>
                  <a:pt x="8854968" y="1072064"/>
                </a:lnTo>
                <a:lnTo>
                  <a:pt x="0" y="107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014" y="8269678"/>
            <a:ext cx="8338710" cy="6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But : montrer les deux modèles de base testés : DummyClassifier et LogisticRegression.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20014" y="885825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20014" y="2597715"/>
            <a:ext cx="8338710" cy="333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utilisés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baseline naïve qui prédit toujours la classe majoritaire.</a:t>
            </a: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modèle linéaire de classification, avec pondération de classes pour gérer le déséquilibre.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Pipeline : combine le prétraitement des données et le modèle.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599542" y="7418553"/>
            <a:ext cx="8875440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 → PRÉTRAITEMENT → MODÈLE → PRÉDICTIONS → ÉVALUATION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11946" y="0"/>
            <a:ext cx="3573677" cy="10287000"/>
            <a:chOff x="0" y="0"/>
            <a:chExt cx="553656" cy="1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36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41903" t="0" r="-141903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846264" y="4425019"/>
            <a:ext cx="3058075" cy="8750603"/>
            <a:chOff x="0" y="0"/>
            <a:chExt cx="805419" cy="2304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304686"/>
            </a:xfrm>
            <a:custGeom>
              <a:avLst/>
              <a:gdLst/>
              <a:ahLst/>
              <a:cxnLst/>
              <a:rect r="r" b="b" t="t" l="l"/>
              <a:pathLst>
                <a:path h="230468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292028"/>
                  </a:lnTo>
                  <a:cubicBezTo>
                    <a:pt x="805419" y="2295385"/>
                    <a:pt x="804085" y="2298604"/>
                    <a:pt x="801711" y="2300978"/>
                  </a:cubicBezTo>
                  <a:cubicBezTo>
                    <a:pt x="799337" y="2303352"/>
                    <a:pt x="796118" y="2304686"/>
                    <a:pt x="792761" y="2304686"/>
                  </a:cubicBezTo>
                  <a:lnTo>
                    <a:pt x="12658" y="2304686"/>
                  </a:lnTo>
                  <a:cubicBezTo>
                    <a:pt x="5667" y="2304686"/>
                    <a:pt x="0" y="2299018"/>
                    <a:pt x="0" y="229202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34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012" y="1946902"/>
            <a:ext cx="8754550" cy="5046028"/>
          </a:xfrm>
          <a:custGeom>
            <a:avLst/>
            <a:gdLst/>
            <a:ahLst/>
            <a:cxnLst/>
            <a:rect r="r" b="b" t="t" l="l"/>
            <a:pathLst>
              <a:path h="5046028" w="8754550">
                <a:moveTo>
                  <a:pt x="0" y="0"/>
                </a:moveTo>
                <a:lnTo>
                  <a:pt x="8754550" y="0"/>
                </a:lnTo>
                <a:lnTo>
                  <a:pt x="875455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" t="-616" r="-2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946902"/>
            <a:ext cx="8852680" cy="5046028"/>
          </a:xfrm>
          <a:custGeom>
            <a:avLst/>
            <a:gdLst/>
            <a:ahLst/>
            <a:cxnLst/>
            <a:rect r="r" b="b" t="t" l="l"/>
            <a:pathLst>
              <a:path h="5046028" w="8852680">
                <a:moveTo>
                  <a:pt x="0" y="0"/>
                </a:moveTo>
                <a:lnTo>
                  <a:pt x="8852680" y="0"/>
                </a:lnTo>
                <a:lnTo>
                  <a:pt x="885268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255379" cy="252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prédit toujours la classe majoritaire (reste)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typiques :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~84 % (proportion de la classe majoritaire)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Precision, Recall, F1-score : faibles pour la classe minoritaire (quitte)</a:t>
            </a:r>
          </a:p>
          <a:p>
            <a:pPr algn="l">
              <a:lnSpc>
                <a:spcPts val="2161"/>
              </a:lnSpc>
            </a:pPr>
          </a:p>
          <a:p>
            <a:pPr algn="l">
              <a:lnSpc>
                <a:spcPts val="216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42963" y="4228321"/>
            <a:ext cx="3058075" cy="9144000"/>
            <a:chOff x="0" y="0"/>
            <a:chExt cx="805419" cy="2408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408296"/>
            </a:xfrm>
            <a:custGeom>
              <a:avLst/>
              <a:gdLst/>
              <a:ahLst/>
              <a:cxnLst/>
              <a:rect r="r" b="b" t="t" l="l"/>
              <a:pathLst>
                <a:path h="240829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395638"/>
                  </a:lnTo>
                  <a:cubicBezTo>
                    <a:pt x="805419" y="2398995"/>
                    <a:pt x="804085" y="2402215"/>
                    <a:pt x="801711" y="2404589"/>
                  </a:cubicBezTo>
                  <a:cubicBezTo>
                    <a:pt x="799337" y="2406963"/>
                    <a:pt x="796118" y="2408296"/>
                    <a:pt x="792761" y="2408296"/>
                  </a:cubicBezTo>
                  <a:lnTo>
                    <a:pt x="12658" y="2408296"/>
                  </a:lnTo>
                  <a:cubicBezTo>
                    <a:pt x="9301" y="2408296"/>
                    <a:pt x="6081" y="2406963"/>
                    <a:pt x="3707" y="2404589"/>
                  </a:cubicBezTo>
                  <a:cubicBezTo>
                    <a:pt x="1334" y="2402215"/>
                    <a:pt x="0" y="2398995"/>
                    <a:pt x="0" y="239563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446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1567386"/>
            <a:ext cx="9242564" cy="5158515"/>
          </a:xfrm>
          <a:custGeom>
            <a:avLst/>
            <a:gdLst/>
            <a:ahLst/>
            <a:cxnLst/>
            <a:rect r="r" b="b" t="t" l="l"/>
            <a:pathLst>
              <a:path h="5158515" w="9242564">
                <a:moveTo>
                  <a:pt x="0" y="0"/>
                </a:moveTo>
                <a:lnTo>
                  <a:pt x="9242564" y="0"/>
                </a:lnTo>
                <a:lnTo>
                  <a:pt x="9242564" y="5158515"/>
                </a:lnTo>
                <a:lnTo>
                  <a:pt x="0" y="515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94213" y="1567386"/>
            <a:ext cx="8593787" cy="4894878"/>
          </a:xfrm>
          <a:custGeom>
            <a:avLst/>
            <a:gdLst/>
            <a:ahLst/>
            <a:cxnLst/>
            <a:rect r="r" b="b" t="t" l="l"/>
            <a:pathLst>
              <a:path h="4894878" w="8593787">
                <a:moveTo>
                  <a:pt x="0" y="0"/>
                </a:moveTo>
                <a:lnTo>
                  <a:pt x="8593787" y="0"/>
                </a:lnTo>
                <a:lnTo>
                  <a:pt x="8593787" y="4894878"/>
                </a:lnTo>
                <a:lnTo>
                  <a:pt x="0" y="489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447543" cy="262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calcule la probabilité qu’un employé quitte, puis classe selon un seuil (0.5 par défaut)</a:t>
            </a:r>
          </a:p>
          <a:p>
            <a:pPr algn="l">
              <a:lnSpc>
                <a:spcPts val="2211"/>
              </a:lnSpc>
            </a:pP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: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meilleure que Dummy,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et rappel pour la classe minoritaire améliorés.</a:t>
            </a:r>
          </a:p>
          <a:p>
            <a:pPr algn="l">
              <a:lnSpc>
                <a:spcPts val="2211"/>
              </a:lnSpc>
            </a:pPr>
          </a:p>
          <a:p>
            <a:pPr algn="l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rappel pour la classe minoritaire (≈70 %) mais précision plus faible (≈37 %)</a:t>
            </a:r>
          </a:p>
          <a:p>
            <a:pPr algn="l">
              <a:lnSpc>
                <a:spcPts val="22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90891" y="3637159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01308" y="2189248"/>
            <a:ext cx="13583878" cy="7583402"/>
          </a:xfrm>
          <a:custGeom>
            <a:avLst/>
            <a:gdLst/>
            <a:ahLst/>
            <a:cxnLst/>
            <a:rect r="r" b="b" t="t" l="l"/>
            <a:pathLst>
              <a:path h="7583402" w="13583878">
                <a:moveTo>
                  <a:pt x="0" y="0"/>
                </a:moveTo>
                <a:lnTo>
                  <a:pt x="13583878" y="0"/>
                </a:lnTo>
                <a:lnTo>
                  <a:pt x="13583878" y="7583402"/>
                </a:lnTo>
                <a:lnTo>
                  <a:pt x="0" y="7583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6" r="0" b="-138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5867" y="-5411"/>
            <a:ext cx="1498350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341" y="1475679"/>
            <a:ext cx="4321396" cy="88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élevée (≈84 %) car la classe majoritaire domine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et précision pour la classe “Oui” = 0 → modèle naïf, ne détecte pas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inférieure (≈76 %) mais métriques pour la classe “Oui” beaucoup meilleures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amélioré (≈70 %) → détecte mieux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= 0,49 → équilibre entre précision et rappel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 priorise le rappel pour identifier les départs au prix de faux positifs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clé :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est nettement plus performant que Dummy pour détecter les départs d’employés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Justifie la poursuite de modèles plus complexes (ex. RandomForest) dans les slides suivants</a:t>
            </a:r>
          </a:p>
          <a:p>
            <a:pPr algn="l">
              <a:lnSpc>
                <a:spcPts val="201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Scores des modèles de base (Dummy vs LogisticRegression)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14963" y="2643478"/>
            <a:ext cx="3058075" cy="12228969"/>
            <a:chOff x="0" y="0"/>
            <a:chExt cx="805419" cy="3220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3220798"/>
            </a:xfrm>
            <a:custGeom>
              <a:avLst/>
              <a:gdLst/>
              <a:ahLst/>
              <a:cxnLst/>
              <a:rect r="r" b="b" t="t" l="l"/>
              <a:pathLst>
                <a:path h="3220798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3208140"/>
                  </a:lnTo>
                  <a:cubicBezTo>
                    <a:pt x="805419" y="3211497"/>
                    <a:pt x="804085" y="3214717"/>
                    <a:pt x="801711" y="3217091"/>
                  </a:cubicBezTo>
                  <a:cubicBezTo>
                    <a:pt x="799337" y="3219465"/>
                    <a:pt x="796118" y="3220798"/>
                    <a:pt x="792761" y="3220798"/>
                  </a:cubicBezTo>
                  <a:lnTo>
                    <a:pt x="12658" y="3220798"/>
                  </a:lnTo>
                  <a:cubicBezTo>
                    <a:pt x="9301" y="3220798"/>
                    <a:pt x="6081" y="3219465"/>
                    <a:pt x="3707" y="3217091"/>
                  </a:cubicBezTo>
                  <a:cubicBezTo>
                    <a:pt x="1334" y="3214717"/>
                    <a:pt x="0" y="3211497"/>
                    <a:pt x="0" y="3208140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3258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76" y="2280247"/>
            <a:ext cx="7979311" cy="4578130"/>
          </a:xfrm>
          <a:custGeom>
            <a:avLst/>
            <a:gdLst/>
            <a:ahLst/>
            <a:cxnLst/>
            <a:rect r="r" b="b" t="t" l="l"/>
            <a:pathLst>
              <a:path h="4578130" w="7979311">
                <a:moveTo>
                  <a:pt x="0" y="0"/>
                </a:moveTo>
                <a:lnTo>
                  <a:pt x="7979311" y="0"/>
                </a:lnTo>
                <a:lnTo>
                  <a:pt x="7979311" y="4578130"/>
                </a:lnTo>
                <a:lnTo>
                  <a:pt x="0" y="45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12416" y="2172468"/>
            <a:ext cx="8161234" cy="4685908"/>
          </a:xfrm>
          <a:custGeom>
            <a:avLst/>
            <a:gdLst/>
            <a:ahLst/>
            <a:cxnLst/>
            <a:rect r="r" b="b" t="t" l="l"/>
            <a:pathLst>
              <a:path h="4685908" w="8161234">
                <a:moveTo>
                  <a:pt x="0" y="0"/>
                </a:moveTo>
                <a:lnTo>
                  <a:pt x="8161234" y="0"/>
                </a:lnTo>
                <a:lnTo>
                  <a:pt x="8161234" y="4685909"/>
                </a:lnTo>
                <a:lnTo>
                  <a:pt x="0" y="4685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5135" y="7436588"/>
            <a:ext cx="10396889" cy="259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Améliorer la prédiction des départs d’employés (classe minoritaire) par rapport aux modèles de base.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Utilisation de RandomForestClassifier avec recherche d’hyperparamètres (GridSearchCV).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Critère d’évaluation = F1-score pour prendre en compte le déséquilibre des classes.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Meilleurs hyperparamètres trouvés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max_depth=10, min_samples_leaf=5, min_samples_split=2, n_estimators=100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Avantage : Capte les relations non linéaires et interactions entre variables</a:t>
            </a:r>
          </a:p>
          <a:p>
            <a:pPr algn="l">
              <a:lnSpc>
                <a:spcPts val="21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RandomForestClassifier optimisé – détection des départs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89749" y="1952965"/>
            <a:ext cx="13145649" cy="7553271"/>
          </a:xfrm>
          <a:custGeom>
            <a:avLst/>
            <a:gdLst/>
            <a:ahLst/>
            <a:cxnLst/>
            <a:rect r="r" b="b" t="t" l="l"/>
            <a:pathLst>
              <a:path h="7553271" w="13145649">
                <a:moveTo>
                  <a:pt x="0" y="0"/>
                </a:moveTo>
                <a:lnTo>
                  <a:pt x="13145649" y="0"/>
                </a:lnTo>
                <a:lnTo>
                  <a:pt x="13145649" y="7553271"/>
                </a:lnTo>
                <a:lnTo>
                  <a:pt x="0" y="755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5867" y="-5411"/>
            <a:ext cx="1498350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30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Visualiser rapidement les performances comparées de tous les modèles testés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andomForest optimisé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 Bar chart groupé (Plotly) avec les métriques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proportion de prédictions correctes globales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 : fiabilité des prédictions positives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: capacité à détecter les départs (classe minoritaire)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: compromis entre précision et rappel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bonne accuracy (classe majoritaire), mais ne détecte pas les départs (Recall = 0).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améliore le Recall à ~70 %, F1-score modéré (~0,48), bonne balance générale.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Recall plus faible (~36 %), Precision améliorée pour certains cas, performance globale équilibrée.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LogisticRegression privilégie le rappel, ce qui est crucial pour identifier les employés susceptibles de quitter.</a:t>
            </a:r>
          </a:p>
          <a:p>
            <a:pPr algn="l">
              <a:lnSpc>
                <a:spcPts val="1840"/>
              </a:lnSpc>
            </a:pP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Comparaison des performances de tous les modèles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737857"/>
            <a:ext cx="13060103" cy="7520443"/>
          </a:xfrm>
          <a:custGeom>
            <a:avLst/>
            <a:gdLst/>
            <a:ahLst/>
            <a:cxnLst/>
            <a:rect r="r" b="b" t="t" l="l"/>
            <a:pathLst>
              <a:path h="7520443" w="13060103">
                <a:moveTo>
                  <a:pt x="0" y="0"/>
                </a:moveTo>
                <a:lnTo>
                  <a:pt x="13060103" y="0"/>
                </a:lnTo>
                <a:lnTo>
                  <a:pt x="13060103" y="7520443"/>
                </a:lnTo>
                <a:lnTo>
                  <a:pt x="0" y="7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12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Extraction du modèle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 = pipeline.named_steps['classifier'] récupère le RandomForest entraîné.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Gestion des variables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numériques sont directement utilisées.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catégorielles sont transformées via OneHotEncoder en colonnes binaires.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Toutes les colonnes sont concaténées (all_features).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features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rf_model.feature_importances_ retourne l’importance relative de chaque variable.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variables sont triées par importance décroissante.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importantes.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rm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de voir rapidement quelles variables influencent le plus les prédictions du modèle.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avec les plus grandes importances ont le plus d’influence pour prédire si un employé va quitter ou rester.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Exemple typique (selon les données)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dans l’entreprise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actuelle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/ équipe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d’orienter des actions RH (focus sur les facteurs critiques de départ).</a:t>
            </a: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avec le RandomForest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812648"/>
            <a:ext cx="13157951" cy="7538410"/>
          </a:xfrm>
          <a:custGeom>
            <a:avLst/>
            <a:gdLst/>
            <a:ahLst/>
            <a:cxnLst/>
            <a:rect r="r" b="b" t="t" l="l"/>
            <a:pathLst>
              <a:path h="7538410" w="13157951">
                <a:moveTo>
                  <a:pt x="0" y="0"/>
                </a:moveTo>
                <a:lnTo>
                  <a:pt x="13157951" y="0"/>
                </a:lnTo>
                <a:lnTo>
                  <a:pt x="13157951" y="7538410"/>
                </a:lnTo>
                <a:lnTo>
                  <a:pt x="0" y="75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288" y="1492332"/>
            <a:ext cx="4159295" cy="837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Transformation des données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X_test_t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preproc.transform(X_test)</a:t>
            </a:r>
          </a:p>
          <a:p>
            <a:pPr algn="l">
              <a:lnSpc>
                <a:spcPts val="1700"/>
              </a:lnSpc>
            </a:pPr>
          </a:p>
          <a:p>
            <a:pPr algn="l">
              <a:lnSpc>
                <a:spcPts val="1700"/>
              </a:lnSpc>
            </a:pPr>
            <a:r>
              <a:rPr lang="en-US" sz="121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applique le prétraitement aux données de test (normalisation + one-hot encoding).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l’importance par permutation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ermutation_importance évalue la diminution du score (ici F1) lorsque 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d’une feature sont mélangées aléatoirement.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 le score chute fortement, la feature est importante.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n_repeats=10 : répète 10 fois la permutation pour stabiliser le résultat.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du DataFra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 pour visualisation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sont associées à leur importance moyenne (importance_mean).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sont triées par ordre décroissant.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Contrairement à l’importance native du RandomForest, cette méthode évalue l’impact réel sur la performance.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les plus importantes montrent quelles variables influencent vraiment les prédictions.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de confirmer ou ajuster les priorités identifiées par l’importance native.</a:t>
            </a:r>
          </a:p>
          <a:p>
            <a:pPr algn="l">
              <a:lnSpc>
                <a:spcPts val="17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Permutation Importance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07420" y="3371073"/>
            <a:ext cx="9258300" cy="4573555"/>
            <a:chOff x="0" y="0"/>
            <a:chExt cx="2438400" cy="12045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" cy="1204558"/>
            </a:xfrm>
            <a:custGeom>
              <a:avLst/>
              <a:gdLst/>
              <a:ahLst/>
              <a:cxnLst/>
              <a:rect r="r" b="b" t="t" l="l"/>
              <a:pathLst>
                <a:path h="1204558" w="2438400">
                  <a:moveTo>
                    <a:pt x="4181" y="0"/>
                  </a:moveTo>
                  <a:lnTo>
                    <a:pt x="2434219" y="0"/>
                  </a:lnTo>
                  <a:cubicBezTo>
                    <a:pt x="2436528" y="0"/>
                    <a:pt x="2438400" y="1872"/>
                    <a:pt x="2438400" y="4181"/>
                  </a:cubicBezTo>
                  <a:lnTo>
                    <a:pt x="2438400" y="1200377"/>
                  </a:lnTo>
                  <a:cubicBezTo>
                    <a:pt x="2438400" y="1202686"/>
                    <a:pt x="2436528" y="1204558"/>
                    <a:pt x="2434219" y="1204558"/>
                  </a:cubicBezTo>
                  <a:lnTo>
                    <a:pt x="4181" y="1204558"/>
                  </a:lnTo>
                  <a:cubicBezTo>
                    <a:pt x="1872" y="1204558"/>
                    <a:pt x="0" y="1202686"/>
                    <a:pt x="0" y="1200377"/>
                  </a:cubicBezTo>
                  <a:lnTo>
                    <a:pt x="0" y="4181"/>
                  </a:lnTo>
                  <a:cubicBezTo>
                    <a:pt x="0" y="1872"/>
                    <a:pt x="1872" y="0"/>
                    <a:pt x="418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" cy="1242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844310"/>
            <a:ext cx="13060103" cy="7493234"/>
          </a:xfrm>
          <a:custGeom>
            <a:avLst/>
            <a:gdLst/>
            <a:ahLst/>
            <a:cxnLst/>
            <a:rect r="r" b="b" t="t" l="l"/>
            <a:pathLst>
              <a:path h="7493234" w="13060103">
                <a:moveTo>
                  <a:pt x="0" y="0"/>
                </a:moveTo>
                <a:lnTo>
                  <a:pt x="13060103" y="0"/>
                </a:lnTo>
                <a:lnTo>
                  <a:pt x="13060103" y="7493235"/>
                </a:lnTo>
                <a:lnTo>
                  <a:pt x="0" y="7493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9669"/>
            <a:ext cx="13341345" cy="10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7"/>
              </a:lnSpc>
            </a:pPr>
            <a:r>
              <a:rPr lang="en-US" sz="5812" spc="-1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des modèles avec SHAP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952" y="1172595"/>
            <a:ext cx="4456317" cy="922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Préparation des données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X_train_t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preproc.transform(X_train) applique le prétraitement aux données d’entraînement (scaling + one-hot encoding).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l’explainer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explainer = sha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p.T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reeExplainer(rf_model) construit un explainer adapté aux modèles de type arbre (RandomForest).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shap_values = explainer.shap_values(X_train_transformed) calcule l’impact de chaque feature sur chaque prédiction.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valeurs sont séparées pour chaque classe. Ici, shap_values[1] correspond à la classe “Oui” (départ).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moyenne absolue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shap_mean = np.abs(shap_values[1]).mean(axis=0) calcule l’importance moyenne absolue pour chaque feature.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d’identifier les variables qui influencent le plus les prédictions.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ation du graphique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X : SHAP mean absolute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Y : noms des variables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Ordre : décroissant de l’importance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Points clés à mettre sur le slide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fournit une explication fine et locale, pas seulement globale.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de voir quelle variable pousse la prédiction vers “Oui” ou “Non”.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possible avec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native RF (Slide 17)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(Slide 18)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Confirme les variables critiques pour prédire les départs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 aide à interpréter le modèle pour la prise de décision RH.</a:t>
            </a:r>
          </a:p>
          <a:p>
            <a:pPr algn="l">
              <a:lnSpc>
                <a:spcPts val="166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325577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SHAP (SHapley Additive exPlanations)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335" y="746041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6440" y="3079133"/>
            <a:ext cx="423967" cy="482190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06440" y="3661922"/>
            <a:ext cx="423967" cy="482190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06440" y="4306037"/>
            <a:ext cx="423967" cy="482190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6440" y="6079268"/>
            <a:ext cx="423967" cy="482190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05840" y="6666233"/>
            <a:ext cx="423967" cy="482190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840" y="7281772"/>
            <a:ext cx="423967" cy="482190"/>
            <a:chOff x="0" y="0"/>
            <a:chExt cx="205716" cy="2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45002" y="3023367"/>
            <a:ext cx="423967" cy="482190"/>
            <a:chOff x="0" y="0"/>
            <a:chExt cx="205716" cy="2339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45002" y="3661922"/>
            <a:ext cx="423967" cy="482190"/>
            <a:chOff x="0" y="0"/>
            <a:chExt cx="205716" cy="2339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45002" y="4330722"/>
            <a:ext cx="423967" cy="482190"/>
            <a:chOff x="0" y="0"/>
            <a:chExt cx="205716" cy="233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5002" y="4999522"/>
            <a:ext cx="423967" cy="482190"/>
            <a:chOff x="0" y="0"/>
            <a:chExt cx="205716" cy="2339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5002" y="5573773"/>
            <a:ext cx="423967" cy="482190"/>
            <a:chOff x="0" y="0"/>
            <a:chExt cx="205716" cy="2339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845002" y="6184043"/>
            <a:ext cx="423967" cy="482190"/>
            <a:chOff x="0" y="0"/>
            <a:chExt cx="205716" cy="2339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845002" y="6818633"/>
            <a:ext cx="423967" cy="482190"/>
            <a:chOff x="0" y="0"/>
            <a:chExt cx="205716" cy="2339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17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67931" y="3129830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67931" y="3709121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167931" y="5571220"/>
            <a:ext cx="457913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167931" y="6202241"/>
            <a:ext cx="395636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67931" y="6761483"/>
            <a:ext cx="470064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167931" y="7945789"/>
            <a:ext cx="2431321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167931" y="853147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6493" y="3709121"/>
            <a:ext cx="4791784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507093" y="4411538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07093" y="5046721"/>
            <a:ext cx="5217086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06493" y="5676797"/>
            <a:ext cx="4563943" cy="71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  <a:p>
            <a:pPr algn="l">
              <a:lnSpc>
                <a:spcPts val="2775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506493" y="6291788"/>
            <a:ext cx="432091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PAR PERMUTATION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77299" y="1239736"/>
            <a:ext cx="7060045" cy="14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2506440" y="4893001"/>
            <a:ext cx="423967" cy="482190"/>
            <a:chOff x="0" y="0"/>
            <a:chExt cx="205716" cy="23396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167931" y="4162736"/>
            <a:ext cx="448799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&amp; PRÉPARATION DES DONNÉES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2506440" y="5468058"/>
            <a:ext cx="423967" cy="482190"/>
            <a:chOff x="0" y="0"/>
            <a:chExt cx="205716" cy="23396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3167931" y="4970947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2506440" y="7897312"/>
            <a:ext cx="423967" cy="482190"/>
            <a:chOff x="0" y="0"/>
            <a:chExt cx="205716" cy="23396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9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505840" y="8484277"/>
            <a:ext cx="423967" cy="482190"/>
            <a:chOff x="0" y="0"/>
            <a:chExt cx="205716" cy="2339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10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3167931" y="7386547"/>
            <a:ext cx="409307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8845002" y="7415122"/>
            <a:ext cx="423967" cy="482190"/>
            <a:chOff x="0" y="0"/>
            <a:chExt cx="205716" cy="2339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18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45002" y="7949699"/>
            <a:ext cx="423967" cy="482190"/>
            <a:chOff x="0" y="0"/>
            <a:chExt cx="205716" cy="23396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19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8845002" y="8484277"/>
            <a:ext cx="423967" cy="482190"/>
            <a:chOff x="0" y="0"/>
            <a:chExt cx="205716" cy="23396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20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9507093" y="3126332"/>
            <a:ext cx="336398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506493" y="691770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VALUES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506493" y="7462321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526311" y="8040613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506493" y="8531475"/>
            <a:ext cx="34860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841" y="295654"/>
            <a:ext cx="15716754" cy="10033704"/>
            <a:chOff x="0" y="0"/>
            <a:chExt cx="5378031" cy="3433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433378"/>
            </a:xfrm>
            <a:custGeom>
              <a:avLst/>
              <a:gdLst/>
              <a:ahLst/>
              <a:cxnLst/>
              <a:rect r="r" b="b" t="t" l="l"/>
              <a:pathLst>
                <a:path h="3433378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430915"/>
                  </a:lnTo>
                  <a:cubicBezTo>
                    <a:pt x="5378031" y="3431569"/>
                    <a:pt x="5377771" y="3432195"/>
                    <a:pt x="5377309" y="3432657"/>
                  </a:cubicBezTo>
                  <a:cubicBezTo>
                    <a:pt x="5376847" y="3433119"/>
                    <a:pt x="5376221" y="3433378"/>
                    <a:pt x="5375568" y="3433378"/>
                  </a:cubicBezTo>
                  <a:lnTo>
                    <a:pt x="2463" y="3433378"/>
                  </a:lnTo>
                  <a:cubicBezTo>
                    <a:pt x="1810" y="3433378"/>
                    <a:pt x="1183" y="3433119"/>
                    <a:pt x="721" y="3432657"/>
                  </a:cubicBezTo>
                  <a:cubicBezTo>
                    <a:pt x="259" y="3432195"/>
                    <a:pt x="0" y="3431569"/>
                    <a:pt x="0" y="3430915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471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39537" y="-17839"/>
            <a:ext cx="550932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5933" y="1183586"/>
            <a:ext cx="4480536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Synthèse et enseignements principaux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6495" y="1793326"/>
            <a:ext cx="7497505" cy="196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des modèles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(Recall) : 0.702 → privilégie la détection des départs.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(Precision) : 0.371 → plus de faux positifs.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légèrement moins performant sur le rappel mais offre des insights sur l’importance des variables.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 : baseline → montre l’effet du déséquilibre de classes (84 % restent, 16 % quittent).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1370004" y="1843491"/>
            <a:ext cx="0" cy="162780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646495" y="3743744"/>
            <a:ext cx="7497505" cy="130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Impact des variables (features)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Variables les plus influentes (RF et SHAP) :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e_evaluation_actuelle, satisfaction_employee_environnement, annees_dans_l_entreprise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riables liées à la performance, la satisfaction et l’ancienneté influencent le plus les départs.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&amp; SHAP importance : confirment les variables critiques et leur effet sur les prédictions.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1370004" y="376279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46495" y="5124450"/>
            <a:ext cx="7497505" cy="130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générales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modèle privilégie le rappel, ce qui est utile pour identifier les départs potentiels.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RH comme la satisfaction, l’ancienneté et la performance sont clés pour la prédiction.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esoin possible d’améliorer les données ou d’ajouter de nouvelles features pour améliorer la précision globale.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355716" y="514924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46495" y="6409023"/>
            <a:ext cx="7497505" cy="1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Recommandation pour les RH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Utiliser le modèle Logistic Regression pour détecter les départs à risque.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alyser les variables critiques pour guider les actions RH (programmes de rétention, suivi de la satisfaction, évaluations régulières).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2" id="22"/>
          <p:cNvSpPr/>
          <p:nvPr/>
        </p:nvSpPr>
        <p:spPr>
          <a:xfrm>
            <a:off x="1355716" y="6428073"/>
            <a:ext cx="0" cy="875798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46495" y="7557373"/>
            <a:ext cx="8771448" cy="205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🏆 Meilleur modèle : Logistic Regression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📊 F1-score : 0.485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🎯 Précision : 0.371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🔁 Rappel : 0.702 → le modèle favorise la détection des départs.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✅ Accur</a:t>
            </a: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acy : 0.762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: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➡ Le modèle privilégie le rappel, ce qui permet d’identifier mieux les départs mais génère plus de faux positifs.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5319" y="-454861"/>
            <a:ext cx="3408032" cy="9713161"/>
            <a:chOff x="0" y="0"/>
            <a:chExt cx="1166176" cy="3323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176" cy="3323694"/>
            </a:xfrm>
            <a:custGeom>
              <a:avLst/>
              <a:gdLst/>
              <a:ahLst/>
              <a:cxnLst/>
              <a:rect r="r" b="b" t="t" l="l"/>
              <a:pathLst>
                <a:path h="3323694" w="1166176">
                  <a:moveTo>
                    <a:pt x="11358" y="0"/>
                  </a:moveTo>
                  <a:lnTo>
                    <a:pt x="1154818" y="0"/>
                  </a:lnTo>
                  <a:cubicBezTo>
                    <a:pt x="1157830" y="0"/>
                    <a:pt x="1160719" y="1197"/>
                    <a:pt x="1162849" y="3327"/>
                  </a:cubicBezTo>
                  <a:cubicBezTo>
                    <a:pt x="1164979" y="5457"/>
                    <a:pt x="1166176" y="8346"/>
                    <a:pt x="1166176" y="11358"/>
                  </a:cubicBezTo>
                  <a:lnTo>
                    <a:pt x="1166176" y="3312335"/>
                  </a:lnTo>
                  <a:cubicBezTo>
                    <a:pt x="1166176" y="3318608"/>
                    <a:pt x="1161091" y="3323694"/>
                    <a:pt x="1154818" y="3323694"/>
                  </a:cubicBezTo>
                  <a:lnTo>
                    <a:pt x="11358" y="3323694"/>
                  </a:lnTo>
                  <a:cubicBezTo>
                    <a:pt x="8346" y="3323694"/>
                    <a:pt x="5457" y="3322497"/>
                    <a:pt x="3327" y="3320367"/>
                  </a:cubicBezTo>
                  <a:cubicBezTo>
                    <a:pt x="1197" y="3318237"/>
                    <a:pt x="0" y="3315348"/>
                    <a:pt x="0" y="3312335"/>
                  </a:cubicBezTo>
                  <a:lnTo>
                    <a:pt x="0" y="11358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8" y="0"/>
                  </a:cubicBezTo>
                  <a:close/>
                </a:path>
              </a:pathLst>
            </a:custGeom>
            <a:solidFill>
              <a:srgbClr val="758D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6176" cy="33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62679" y="0"/>
            <a:ext cx="3430951" cy="10287000"/>
            <a:chOff x="0" y="0"/>
            <a:chExt cx="53154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531544">
                  <a:moveTo>
                    <a:pt x="0" y="0"/>
                  </a:moveTo>
                  <a:lnTo>
                    <a:pt x="531544" y="0"/>
                  </a:lnTo>
                  <a:lnTo>
                    <a:pt x="5315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2436" t="0" r="-624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19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42987" y="2231093"/>
            <a:ext cx="7144" cy="2049239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03128" y="2177021"/>
            <a:ext cx="8922578" cy="212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4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Résumé des résultats :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 : Dummy Classifier, Logistic Regression, Random Forest optimisé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 : 0.485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: 0.371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: 0.702 → priorité donnée à la détection des départs</a:t>
            </a:r>
          </a:p>
          <a:p>
            <a:pPr algn="l">
              <a:lnSpc>
                <a:spcPts val="1981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1042988" y="4536079"/>
            <a:ext cx="0" cy="1680017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03128" y="4353297"/>
            <a:ext cx="9413913" cy="22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6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principaux :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départs sont rares (16 % des cas), d’où l’importance de privilégier le rappel pour les identifier.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les plus influentes pour prédire les départs :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note_evaluation_actuelle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satisfaction_employee_environnement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annees_dans_l_entreprise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note_evaluation_precedente, niveau_hierarchique_poste, revenu_mensuel, etc.</a:t>
            </a:r>
          </a:p>
          <a:p>
            <a:pPr algn="l">
              <a:lnSpc>
                <a:spcPts val="204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1042988" y="6471794"/>
            <a:ext cx="0" cy="1431705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303128" y="6443219"/>
            <a:ext cx="7119019" cy="172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6"/>
              </a:lnSpc>
            </a:pPr>
            <a:r>
              <a:rPr lang="en-US" sz="154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Limitations et recommandations :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moyenne : amélioration possible avec davantage de features ou ajustement des hyperparamètres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Possibilité d’explorer des modèles plus avancés ou du feature engineering pour mieux capturer les départs</a:t>
            </a:r>
          </a:p>
          <a:p>
            <a:pPr algn="l">
              <a:lnSpc>
                <a:spcPts val="2156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1042987" y="8281728"/>
            <a:ext cx="0" cy="1635938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03128" y="8183376"/>
            <a:ext cx="6726528" cy="181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8"/>
              </a:lnSpc>
            </a:pPr>
            <a:r>
              <a:rPr lang="en-US" sz="162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finale :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 Regression reste simple et efficace pour ce jeu de données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sur le rappel permet de mieux détecter les départs, ce qui est clé pour les actions RH</a:t>
            </a:r>
          </a:p>
          <a:p>
            <a:pPr algn="l">
              <a:lnSpc>
                <a:spcPts val="22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8002" y="493512"/>
            <a:ext cx="6367156" cy="146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60"/>
              </a:lnSpc>
            </a:pPr>
            <a:r>
              <a:rPr lang="en-US" b="true" sz="7900" spc="-1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2252748"/>
            <a:ext cx="5538778" cy="7519902"/>
            <a:chOff x="0" y="0"/>
            <a:chExt cx="858102" cy="1165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02" cy="1165030"/>
            </a:xfrm>
            <a:custGeom>
              <a:avLst/>
              <a:gdLst/>
              <a:ahLst/>
              <a:cxnLst/>
              <a:rect r="r" b="b" t="t" l="l"/>
              <a:pathLst>
                <a:path h="1165030" w="858102">
                  <a:moveTo>
                    <a:pt x="0" y="0"/>
                  </a:moveTo>
                  <a:lnTo>
                    <a:pt x="858102" y="0"/>
                  </a:lnTo>
                  <a:lnTo>
                    <a:pt x="858102" y="1165030"/>
                  </a:lnTo>
                  <a:lnTo>
                    <a:pt x="0" y="1165030"/>
                  </a:lnTo>
                  <a:close/>
                </a:path>
              </a:pathLst>
            </a:custGeom>
            <a:blipFill>
              <a:blip r:embed="rId2"/>
              <a:stretch>
                <a:fillRect l="-51889" t="0" r="-51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6758" y="2198687"/>
            <a:ext cx="5716456" cy="3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1️⃣ Amélioration des données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Collecter davantage de données pour réduire l’impact du déséquilibre des classes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Ajouter des variables potentiellement prédictives : feedbacks qualitatifs, parcours de carrière, données de management, etc.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Enrichir les variables existantes via feature engineering : interactions, ratios, tendances historiques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46758" y="6613526"/>
            <a:ext cx="5716456" cy="315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2️⃣ Optimisation des modèles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Tester des modèles plus avancés : Gradient Boosting, XGBoost, LightGBM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Ajuster les hyperparamètres avec plus de finesse ou via Bayesian optimization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Explorer des techniques de rééchantillonnage pour traiter le déséquilibre de classes (SMOTE, ADASYN)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02228" y="2198687"/>
            <a:ext cx="5716456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3️⃣ Analyse et interprétabilité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Approfondir l’analyse SHAP pour mieux comprendre les facteurs clés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Développer des dashboards interactifs pour suivre les prédictions et les insights RH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53714" y="6613526"/>
            <a:ext cx="5716456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4️⃣ Déploiement et suivi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pipeline de prédiction en production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Suivi continu de la performance du modèle avec des données récentes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Ajustement dynamique selon les changements dans l’entreprise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46758" y="371475"/>
            <a:ext cx="936809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67285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1554425"/>
                  </a:lnTo>
                  <a:cubicBezTo>
                    <a:pt x="4545659" y="1555664"/>
                    <a:pt x="4544655" y="1556668"/>
                    <a:pt x="4543416" y="1556668"/>
                  </a:cubicBezTo>
                  <a:lnTo>
                    <a:pt x="2243" y="1556668"/>
                  </a:lnTo>
                  <a:cubicBezTo>
                    <a:pt x="1648" y="1556668"/>
                    <a:pt x="1078" y="1556432"/>
                    <a:pt x="657" y="1556011"/>
                  </a:cubicBezTo>
                  <a:cubicBezTo>
                    <a:pt x="236" y="1555591"/>
                    <a:pt x="0" y="1555020"/>
                    <a:pt x="0" y="1554425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150326" r="0" b="-2059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05081" y="9761367"/>
            <a:ext cx="521276" cy="521276"/>
          </a:xfrm>
          <a:custGeom>
            <a:avLst/>
            <a:gdLst/>
            <a:ahLst/>
            <a:cxnLst/>
            <a:rect r="r" b="b" t="t" l="l"/>
            <a:pathLst>
              <a:path h="521276" w="521276">
                <a:moveTo>
                  <a:pt x="0" y="0"/>
                </a:moveTo>
                <a:lnTo>
                  <a:pt x="521277" y="0"/>
                </a:lnTo>
                <a:lnTo>
                  <a:pt x="521277" y="521277"/>
                </a:lnTo>
                <a:lnTo>
                  <a:pt x="0" y="5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6358" y="9864712"/>
            <a:ext cx="5889194" cy="28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</a:pPr>
            <a:r>
              <a:rPr lang="en-US" sz="1688" spc="3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https://www.linkedin.com/in/huang-nicolas/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926" y="3343384"/>
            <a:ext cx="7060045" cy="605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6"/>
              </a:lnSpc>
            </a:pPr>
            <a:r>
              <a:rPr lang="en-US" sz="10711" spc="-35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Merci pour 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6993" y="514350"/>
            <a:ext cx="3977109" cy="6281270"/>
            <a:chOff x="0" y="0"/>
            <a:chExt cx="812800" cy="1283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7630" y="3491380"/>
            <a:ext cx="3977109" cy="6281270"/>
            <a:chOff x="0" y="0"/>
            <a:chExt cx="812800" cy="128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00252"/>
            <a:ext cx="6029162" cy="8472398"/>
            <a:chOff x="0" y="0"/>
            <a:chExt cx="934075" cy="1312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4075" cy="1312596"/>
            </a:xfrm>
            <a:custGeom>
              <a:avLst/>
              <a:gdLst/>
              <a:ahLst/>
              <a:cxnLst/>
              <a:rect r="r" b="b" t="t" l="l"/>
              <a:pathLst>
                <a:path h="1312596" w="934075">
                  <a:moveTo>
                    <a:pt x="6420" y="0"/>
                  </a:moveTo>
                  <a:lnTo>
                    <a:pt x="927655" y="0"/>
                  </a:lnTo>
                  <a:cubicBezTo>
                    <a:pt x="931200" y="0"/>
                    <a:pt x="934075" y="2875"/>
                    <a:pt x="934075" y="6420"/>
                  </a:cubicBezTo>
                  <a:lnTo>
                    <a:pt x="934075" y="1306176"/>
                  </a:lnTo>
                  <a:cubicBezTo>
                    <a:pt x="934075" y="1309722"/>
                    <a:pt x="931200" y="1312596"/>
                    <a:pt x="927655" y="1312596"/>
                  </a:cubicBezTo>
                  <a:lnTo>
                    <a:pt x="6420" y="1312596"/>
                  </a:lnTo>
                  <a:cubicBezTo>
                    <a:pt x="2875" y="1312596"/>
                    <a:pt x="0" y="1309722"/>
                    <a:pt x="0" y="1306176"/>
                  </a:cubicBezTo>
                  <a:lnTo>
                    <a:pt x="0" y="6420"/>
                  </a:lnTo>
                  <a:cubicBezTo>
                    <a:pt x="0" y="2875"/>
                    <a:pt x="2875" y="0"/>
                    <a:pt x="6420" y="0"/>
                  </a:cubicBezTo>
                  <a:close/>
                </a:path>
              </a:pathLst>
            </a:custGeom>
            <a:blipFill>
              <a:blip r:embed="rId2"/>
              <a:stretch>
                <a:fillRect l="-76994" t="0" r="-37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D4D6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85992" y="7592935"/>
            <a:ext cx="7531447" cy="23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modèle prédictif capable de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Analyser les facteurs RH influençant le départ d’un employé,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Identifier les profils à risque (avant qu’ils ne quittent l’entreprise),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Aider les RH à orienter leurs actions de rétention de manière ciblée (formation, rémunération, climat de travail, etc.).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485992" y="3269023"/>
            <a:ext cx="7531447" cy="42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L’entreprise TechNova Partners, spécialisée dans le conseil en technologies, connaît un taux de rotation du personnel en hausse. Ce phénomène d’attrition a un impact direct sur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performance des équipes,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coûts de recrutement et de formation,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rétention des talents clés.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Face à cela, la direction RH souhaite adopter une approche data-driven pour comprendre les causes de ces départs et anticiper les risques à venir.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85992" y="1361956"/>
            <a:ext cx="851822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9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5992" y="2628468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OBJECTIF DE L’ÉTUDE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643096" y="4677491"/>
            <a:ext cx="6612279" cy="3547645"/>
            <a:chOff x="0" y="0"/>
            <a:chExt cx="1741506" cy="93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1506" cy="934359"/>
            </a:xfrm>
            <a:custGeom>
              <a:avLst/>
              <a:gdLst/>
              <a:ahLst/>
              <a:cxnLst/>
              <a:rect r="r" b="b" t="t" l="l"/>
              <a:pathLst>
                <a:path h="934359" w="1741506">
                  <a:moveTo>
                    <a:pt x="5854" y="0"/>
                  </a:moveTo>
                  <a:lnTo>
                    <a:pt x="1735651" y="0"/>
                  </a:lnTo>
                  <a:cubicBezTo>
                    <a:pt x="1737204" y="0"/>
                    <a:pt x="1738693" y="617"/>
                    <a:pt x="1739791" y="1715"/>
                  </a:cubicBezTo>
                  <a:cubicBezTo>
                    <a:pt x="1740889" y="2813"/>
                    <a:pt x="1741506" y="4302"/>
                    <a:pt x="1741506" y="5854"/>
                  </a:cubicBezTo>
                  <a:lnTo>
                    <a:pt x="1741506" y="928505"/>
                  </a:lnTo>
                  <a:cubicBezTo>
                    <a:pt x="1741506" y="930058"/>
                    <a:pt x="1740889" y="931547"/>
                    <a:pt x="1739791" y="932645"/>
                  </a:cubicBezTo>
                  <a:cubicBezTo>
                    <a:pt x="1738693" y="933742"/>
                    <a:pt x="1737204" y="934359"/>
                    <a:pt x="1735651" y="934359"/>
                  </a:cubicBezTo>
                  <a:lnTo>
                    <a:pt x="5854" y="934359"/>
                  </a:lnTo>
                  <a:cubicBezTo>
                    <a:pt x="4302" y="934359"/>
                    <a:pt x="2813" y="933742"/>
                    <a:pt x="1715" y="932645"/>
                  </a:cubicBezTo>
                  <a:cubicBezTo>
                    <a:pt x="617" y="931547"/>
                    <a:pt x="0" y="930058"/>
                    <a:pt x="0" y="928505"/>
                  </a:cubicBezTo>
                  <a:lnTo>
                    <a:pt x="0" y="5854"/>
                  </a:lnTo>
                  <a:cubicBezTo>
                    <a:pt x="0" y="4302"/>
                    <a:pt x="617" y="2813"/>
                    <a:pt x="1715" y="1715"/>
                  </a:cubicBezTo>
                  <a:cubicBezTo>
                    <a:pt x="2813" y="617"/>
                    <a:pt x="4302" y="0"/>
                    <a:pt x="5854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1506" cy="97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442078" y="3470778"/>
            <a:ext cx="8211844" cy="2298988"/>
            <a:chOff x="0" y="0"/>
            <a:chExt cx="2162790" cy="605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790" cy="605495"/>
            </a:xfrm>
            <a:custGeom>
              <a:avLst/>
              <a:gdLst/>
              <a:ahLst/>
              <a:cxnLst/>
              <a:rect r="r" b="b" t="t" l="l"/>
              <a:pathLst>
                <a:path h="605495" w="2162790">
                  <a:moveTo>
                    <a:pt x="4714" y="0"/>
                  </a:moveTo>
                  <a:lnTo>
                    <a:pt x="2158076" y="0"/>
                  </a:lnTo>
                  <a:cubicBezTo>
                    <a:pt x="2159327" y="0"/>
                    <a:pt x="2160526" y="497"/>
                    <a:pt x="2161410" y="1381"/>
                  </a:cubicBezTo>
                  <a:cubicBezTo>
                    <a:pt x="2162294" y="2265"/>
                    <a:pt x="2162790" y="3464"/>
                    <a:pt x="2162790" y="4714"/>
                  </a:cubicBezTo>
                  <a:lnTo>
                    <a:pt x="2162790" y="600781"/>
                  </a:lnTo>
                  <a:cubicBezTo>
                    <a:pt x="2162790" y="602031"/>
                    <a:pt x="2162294" y="603230"/>
                    <a:pt x="2161410" y="604114"/>
                  </a:cubicBezTo>
                  <a:cubicBezTo>
                    <a:pt x="2160526" y="604998"/>
                    <a:pt x="2159327" y="605495"/>
                    <a:pt x="2158076" y="605495"/>
                  </a:cubicBezTo>
                  <a:lnTo>
                    <a:pt x="4714" y="605495"/>
                  </a:lnTo>
                  <a:cubicBezTo>
                    <a:pt x="2110" y="605495"/>
                    <a:pt x="0" y="603384"/>
                    <a:pt x="0" y="600781"/>
                  </a:cubicBezTo>
                  <a:lnTo>
                    <a:pt x="0" y="4714"/>
                  </a:lnTo>
                  <a:cubicBezTo>
                    <a:pt x="0" y="3464"/>
                    <a:pt x="497" y="2265"/>
                    <a:pt x="1381" y="1381"/>
                  </a:cubicBezTo>
                  <a:cubicBezTo>
                    <a:pt x="2265" y="497"/>
                    <a:pt x="3464" y="0"/>
                    <a:pt x="471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790" cy="64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8173" y="2629855"/>
            <a:ext cx="4721569" cy="7127598"/>
            <a:chOff x="0" y="0"/>
            <a:chExt cx="731495" cy="1104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1495" cy="1104251"/>
            </a:xfrm>
            <a:custGeom>
              <a:avLst/>
              <a:gdLst/>
              <a:ahLst/>
              <a:cxnLst/>
              <a:rect r="r" b="b" t="t" l="l"/>
              <a:pathLst>
                <a:path h="1104251" w="731495">
                  <a:moveTo>
                    <a:pt x="8198" y="0"/>
                  </a:moveTo>
                  <a:lnTo>
                    <a:pt x="723296" y="0"/>
                  </a:lnTo>
                  <a:cubicBezTo>
                    <a:pt x="725470" y="0"/>
                    <a:pt x="727556" y="864"/>
                    <a:pt x="729093" y="2401"/>
                  </a:cubicBezTo>
                  <a:cubicBezTo>
                    <a:pt x="730631" y="3939"/>
                    <a:pt x="731495" y="6024"/>
                    <a:pt x="731495" y="8198"/>
                  </a:cubicBezTo>
                  <a:lnTo>
                    <a:pt x="731495" y="1096053"/>
                  </a:lnTo>
                  <a:cubicBezTo>
                    <a:pt x="731495" y="1100581"/>
                    <a:pt x="727824" y="1104251"/>
                    <a:pt x="723296" y="1104251"/>
                  </a:cubicBezTo>
                  <a:lnTo>
                    <a:pt x="8198" y="1104251"/>
                  </a:lnTo>
                  <a:cubicBezTo>
                    <a:pt x="6024" y="1104251"/>
                    <a:pt x="3939" y="1103388"/>
                    <a:pt x="2401" y="1101850"/>
                  </a:cubicBezTo>
                  <a:cubicBezTo>
                    <a:pt x="864" y="1100313"/>
                    <a:pt x="0" y="1098227"/>
                    <a:pt x="0" y="1096053"/>
                  </a:cubicBezTo>
                  <a:lnTo>
                    <a:pt x="0" y="8198"/>
                  </a:lnTo>
                  <a:cubicBezTo>
                    <a:pt x="0" y="6024"/>
                    <a:pt x="864" y="3939"/>
                    <a:pt x="2401" y="2401"/>
                  </a:cubicBezTo>
                  <a:cubicBezTo>
                    <a:pt x="3939" y="864"/>
                    <a:pt x="6024" y="0"/>
                    <a:pt x="8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15400" y="7044280"/>
            <a:ext cx="7539292" cy="72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d’employés : 1470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15400" y="2438909"/>
            <a:ext cx="7539292" cy="492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données proviennent de trois systèmes internes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🧍‍♂️ SIRH : informations RH (ancienneté, poste, salaire, situation contractuelle, etc.),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📈 Évaluations de performance : scores d’évaluation et suivi de progression,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Sondages internes : niveau de satisfaction, engagement, perception du management.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 jeux de données ont été fusionnés pour constituer une vue complète du parcours employé.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915400" y="1086672"/>
            <a:ext cx="7743567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88173" y="2629855"/>
            <a:ext cx="5434886" cy="7142795"/>
            <a:chOff x="0" y="0"/>
            <a:chExt cx="968356" cy="12726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356" cy="1272661"/>
            </a:xfrm>
            <a:custGeom>
              <a:avLst/>
              <a:gdLst/>
              <a:ahLst/>
              <a:cxnLst/>
              <a:rect r="r" b="b" t="t" l="l"/>
              <a:pathLst>
                <a:path h="1272661" w="968356">
                  <a:moveTo>
                    <a:pt x="7122" y="0"/>
                  </a:moveTo>
                  <a:lnTo>
                    <a:pt x="961233" y="0"/>
                  </a:lnTo>
                  <a:cubicBezTo>
                    <a:pt x="965167" y="0"/>
                    <a:pt x="968356" y="3189"/>
                    <a:pt x="968356" y="7122"/>
                  </a:cubicBezTo>
                  <a:lnTo>
                    <a:pt x="968356" y="1265539"/>
                  </a:lnTo>
                  <a:cubicBezTo>
                    <a:pt x="968356" y="1269472"/>
                    <a:pt x="965167" y="1272661"/>
                    <a:pt x="961233" y="1272661"/>
                  </a:cubicBezTo>
                  <a:lnTo>
                    <a:pt x="7122" y="1272661"/>
                  </a:lnTo>
                  <a:cubicBezTo>
                    <a:pt x="3189" y="1272661"/>
                    <a:pt x="0" y="1269472"/>
                    <a:pt x="0" y="1265539"/>
                  </a:cubicBezTo>
                  <a:lnTo>
                    <a:pt x="0" y="7122"/>
                  </a:lnTo>
                  <a:cubicBezTo>
                    <a:pt x="0" y="3189"/>
                    <a:pt x="3189" y="0"/>
                    <a:pt x="7122" y="0"/>
                  </a:cubicBezTo>
                  <a:close/>
                </a:path>
              </a:pathLst>
            </a:custGeom>
            <a:blipFill>
              <a:blip r:embed="rId2"/>
              <a:stretch>
                <a:fillRect l="-48630" t="0" r="-486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058" y="125036"/>
            <a:ext cx="15716754" cy="9624933"/>
            <a:chOff x="0" y="0"/>
            <a:chExt cx="5378031" cy="329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293504"/>
            </a:xfrm>
            <a:custGeom>
              <a:avLst/>
              <a:gdLst/>
              <a:ahLst/>
              <a:cxnLst/>
              <a:rect r="r" b="b" t="t" l="l"/>
              <a:pathLst>
                <a:path h="3293504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291041"/>
                  </a:lnTo>
                  <a:cubicBezTo>
                    <a:pt x="5378031" y="3292401"/>
                    <a:pt x="5376928" y="3293504"/>
                    <a:pt x="5375568" y="3293504"/>
                  </a:cubicBezTo>
                  <a:lnTo>
                    <a:pt x="2463" y="3293504"/>
                  </a:lnTo>
                  <a:cubicBezTo>
                    <a:pt x="1810" y="3293504"/>
                    <a:pt x="1183" y="3293244"/>
                    <a:pt x="721" y="3292782"/>
                  </a:cubicBezTo>
                  <a:cubicBezTo>
                    <a:pt x="259" y="3292320"/>
                    <a:pt x="0" y="3291694"/>
                    <a:pt x="0" y="3291041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33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55291" y="2208853"/>
            <a:ext cx="6096316" cy="898203"/>
          </a:xfrm>
          <a:custGeom>
            <a:avLst/>
            <a:gdLst/>
            <a:ahLst/>
            <a:cxnLst/>
            <a:rect r="r" b="b" t="t" l="l"/>
            <a:pathLst>
              <a:path h="898203" w="6096316">
                <a:moveTo>
                  <a:pt x="0" y="0"/>
                </a:moveTo>
                <a:lnTo>
                  <a:pt x="6096316" y="0"/>
                </a:lnTo>
                <a:lnTo>
                  <a:pt x="6096316" y="898203"/>
                </a:lnTo>
                <a:lnTo>
                  <a:pt x="0" y="89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7" r="-264" b="-23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9770" y="2988475"/>
            <a:ext cx="6652041" cy="665988"/>
          </a:xfrm>
          <a:custGeom>
            <a:avLst/>
            <a:gdLst/>
            <a:ahLst/>
            <a:cxnLst/>
            <a:rect r="r" b="b" t="t" l="l"/>
            <a:pathLst>
              <a:path h="665988" w="6652041">
                <a:moveTo>
                  <a:pt x="0" y="0"/>
                </a:moveTo>
                <a:lnTo>
                  <a:pt x="6652040" y="0"/>
                </a:lnTo>
                <a:lnTo>
                  <a:pt x="6652040" y="665987"/>
                </a:lnTo>
                <a:lnTo>
                  <a:pt x="0" y="66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5291" y="4285810"/>
            <a:ext cx="8003542" cy="986944"/>
          </a:xfrm>
          <a:custGeom>
            <a:avLst/>
            <a:gdLst/>
            <a:ahLst/>
            <a:cxnLst/>
            <a:rect r="r" b="b" t="t" l="l"/>
            <a:pathLst>
              <a:path h="986944" w="8003542">
                <a:moveTo>
                  <a:pt x="0" y="0"/>
                </a:moveTo>
                <a:lnTo>
                  <a:pt x="8003543" y="0"/>
                </a:lnTo>
                <a:lnTo>
                  <a:pt x="8003543" y="986944"/>
                </a:lnTo>
                <a:lnTo>
                  <a:pt x="0" y="98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2" r="0" b="-10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291" y="6574946"/>
            <a:ext cx="13096519" cy="1965314"/>
          </a:xfrm>
          <a:custGeom>
            <a:avLst/>
            <a:gdLst/>
            <a:ahLst/>
            <a:cxnLst/>
            <a:rect r="r" b="b" t="t" l="l"/>
            <a:pathLst>
              <a:path h="1965314" w="13096519">
                <a:moveTo>
                  <a:pt x="0" y="0"/>
                </a:moveTo>
                <a:lnTo>
                  <a:pt x="13096519" y="0"/>
                </a:lnTo>
                <a:lnTo>
                  <a:pt x="13096519" y="1965314"/>
                </a:lnTo>
                <a:lnTo>
                  <a:pt x="0" y="19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04798" y="37116"/>
            <a:ext cx="1044727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995" y="1698183"/>
            <a:ext cx="619301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NORMALISATION DES NOMS DE COLONNES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9770" y="2460788"/>
            <a:ext cx="599961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Fusion des trois sources sur id_employee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663" y="3859531"/>
            <a:ext cx="599961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SUPPRESSION DES DOUBLONS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995" y="5539454"/>
            <a:ext cx="493635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ENCODAGE DE LA VARIABLE CIBLE A_QUITTE_L_ENTREPRISE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861" y="4403283"/>
            <a:ext cx="5155084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1470 LIGNES RESTANTES (AUCUN DOUBLON).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291" y="8899083"/>
            <a:ext cx="592357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0 = RESTE, 1 = QUITTE.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0298" y="514350"/>
            <a:ext cx="6283829" cy="9258300"/>
            <a:chOff x="0" y="0"/>
            <a:chExt cx="165500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55000">
                  <a:moveTo>
                    <a:pt x="6160" y="0"/>
                  </a:moveTo>
                  <a:lnTo>
                    <a:pt x="1648840" y="0"/>
                  </a:lnTo>
                  <a:cubicBezTo>
                    <a:pt x="1652242" y="0"/>
                    <a:pt x="1655000" y="2758"/>
                    <a:pt x="1655000" y="6160"/>
                  </a:cubicBezTo>
                  <a:lnTo>
                    <a:pt x="1655000" y="2432240"/>
                  </a:lnTo>
                  <a:cubicBezTo>
                    <a:pt x="1655000" y="2433874"/>
                    <a:pt x="1654351" y="2435440"/>
                    <a:pt x="1653196" y="2436596"/>
                  </a:cubicBezTo>
                  <a:cubicBezTo>
                    <a:pt x="1652041" y="2437751"/>
                    <a:pt x="1650474" y="2438400"/>
                    <a:pt x="1648840" y="2438400"/>
                  </a:cubicBezTo>
                  <a:lnTo>
                    <a:pt x="6160" y="2438400"/>
                  </a:lnTo>
                  <a:cubicBezTo>
                    <a:pt x="2758" y="2438400"/>
                    <a:pt x="0" y="2435642"/>
                    <a:pt x="0" y="2432240"/>
                  </a:cubicBezTo>
                  <a:lnTo>
                    <a:pt x="0" y="6160"/>
                  </a:lnTo>
                  <a:cubicBezTo>
                    <a:pt x="0" y="2758"/>
                    <a:pt x="2758" y="0"/>
                    <a:pt x="6160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50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04604" y="1028700"/>
            <a:ext cx="6854696" cy="4365901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0" y="0"/>
                  </a:moveTo>
                  <a:lnTo>
                    <a:pt x="1061972" y="0"/>
                  </a:lnTo>
                  <a:lnTo>
                    <a:pt x="1061972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0" t="-2302" r="0" b="-23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725" y="3334949"/>
            <a:ext cx="8243306" cy="2059652"/>
          </a:xfrm>
          <a:custGeom>
            <a:avLst/>
            <a:gdLst/>
            <a:ahLst/>
            <a:cxnLst/>
            <a:rect r="r" b="b" t="t" l="l"/>
            <a:pathLst>
              <a:path h="2059652" w="8243306">
                <a:moveTo>
                  <a:pt x="0" y="0"/>
                </a:moveTo>
                <a:lnTo>
                  <a:pt x="8243306" y="0"/>
                </a:lnTo>
                <a:lnTo>
                  <a:pt x="8243306" y="2059652"/>
                </a:lnTo>
                <a:lnTo>
                  <a:pt x="0" y="205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7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1883" y="2052301"/>
            <a:ext cx="7169032" cy="148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Entraînement (train) : pour apprendre le modèle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 (test) : pour évaluer la performance du modèle sur des données jamais vues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05548" y="522189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7"/>
              </a:lnSpc>
            </a:pPr>
            <a:r>
              <a:rPr lang="en-US" b="true" sz="7512" spc="-24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725" y="6017232"/>
            <a:ext cx="7943690" cy="33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 : toutes les features (variables explicatives)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: la variable cible (ici, a_quitte_l_entreprise)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test_size=0.2 → 20 % des données vont dans l’ensemble de test, 80 % dans l’ensemble d’entraînement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random_state= 42 → garantit que la séparation est répétable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stratify=y → conserve la proportion originale des classes dans les deux ensembles (important pour les classes déséquilibrées)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412468" y="6017232"/>
            <a:ext cx="4799491" cy="74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 : déséquilibre de classes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→ 84 % restent, 16 % quittent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8" y="235996"/>
            <a:ext cx="7556361" cy="9815008"/>
            <a:chOff x="0" y="0"/>
            <a:chExt cx="1990153" cy="2585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153" cy="2585023"/>
            </a:xfrm>
            <a:custGeom>
              <a:avLst/>
              <a:gdLst/>
              <a:ahLst/>
              <a:cxnLst/>
              <a:rect r="r" b="b" t="t" l="l"/>
              <a:pathLst>
                <a:path h="2585023" w="1990153">
                  <a:moveTo>
                    <a:pt x="5123" y="0"/>
                  </a:moveTo>
                  <a:lnTo>
                    <a:pt x="1985030" y="0"/>
                  </a:lnTo>
                  <a:cubicBezTo>
                    <a:pt x="1986389" y="0"/>
                    <a:pt x="1987692" y="540"/>
                    <a:pt x="1988652" y="1500"/>
                  </a:cubicBezTo>
                  <a:cubicBezTo>
                    <a:pt x="1989613" y="2461"/>
                    <a:pt x="1990153" y="3764"/>
                    <a:pt x="1990153" y="5123"/>
                  </a:cubicBezTo>
                  <a:lnTo>
                    <a:pt x="1990153" y="2579900"/>
                  </a:lnTo>
                  <a:cubicBezTo>
                    <a:pt x="1990153" y="2581259"/>
                    <a:pt x="1989613" y="2582562"/>
                    <a:pt x="1988652" y="2583522"/>
                  </a:cubicBezTo>
                  <a:cubicBezTo>
                    <a:pt x="1987692" y="2584483"/>
                    <a:pt x="1986389" y="2585023"/>
                    <a:pt x="1985030" y="2585023"/>
                  </a:cubicBezTo>
                  <a:lnTo>
                    <a:pt x="5123" y="2585023"/>
                  </a:lnTo>
                  <a:cubicBezTo>
                    <a:pt x="3764" y="2585023"/>
                    <a:pt x="2461" y="2584483"/>
                    <a:pt x="1500" y="2583522"/>
                  </a:cubicBezTo>
                  <a:cubicBezTo>
                    <a:pt x="540" y="2582562"/>
                    <a:pt x="0" y="2581259"/>
                    <a:pt x="0" y="2579900"/>
                  </a:cubicBezTo>
                  <a:lnTo>
                    <a:pt x="0" y="5123"/>
                  </a:lnTo>
                  <a:cubicBezTo>
                    <a:pt x="0" y="3764"/>
                    <a:pt x="540" y="2461"/>
                    <a:pt x="1500" y="1500"/>
                  </a:cubicBezTo>
                  <a:cubicBezTo>
                    <a:pt x="2461" y="540"/>
                    <a:pt x="3764" y="0"/>
                    <a:pt x="512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153" cy="2623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20086" y="702970"/>
            <a:ext cx="10231918" cy="5978771"/>
          </a:xfrm>
          <a:custGeom>
            <a:avLst/>
            <a:gdLst/>
            <a:ahLst/>
            <a:cxnLst/>
            <a:rect r="r" b="b" t="t" l="l"/>
            <a:pathLst>
              <a:path h="5978771" w="10231918">
                <a:moveTo>
                  <a:pt x="0" y="0"/>
                </a:moveTo>
                <a:lnTo>
                  <a:pt x="10231918" y="0"/>
                </a:lnTo>
                <a:lnTo>
                  <a:pt x="10231918" y="5978771"/>
                </a:lnTo>
                <a:lnTo>
                  <a:pt x="0" y="597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5" r="-2758" b="-7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9636" y="2772690"/>
            <a:ext cx="7144539" cy="591396"/>
          </a:xfrm>
          <a:custGeom>
            <a:avLst/>
            <a:gdLst/>
            <a:ahLst/>
            <a:cxnLst/>
            <a:rect r="r" b="b" t="t" l="l"/>
            <a:pathLst>
              <a:path h="591396" w="7144539">
                <a:moveTo>
                  <a:pt x="0" y="0"/>
                </a:moveTo>
                <a:lnTo>
                  <a:pt x="7144540" y="0"/>
                </a:lnTo>
                <a:lnTo>
                  <a:pt x="7144540" y="591396"/>
                </a:lnTo>
                <a:lnTo>
                  <a:pt x="0" y="59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5143" y="4829067"/>
            <a:ext cx="7169032" cy="900611"/>
          </a:xfrm>
          <a:custGeom>
            <a:avLst/>
            <a:gdLst/>
            <a:ahLst/>
            <a:cxnLst/>
            <a:rect r="r" b="b" t="t" l="l"/>
            <a:pathLst>
              <a:path h="900611" w="7169032">
                <a:moveTo>
                  <a:pt x="0" y="0"/>
                </a:moveTo>
                <a:lnTo>
                  <a:pt x="7169033" y="0"/>
                </a:lnTo>
                <a:lnTo>
                  <a:pt x="7169033" y="900611"/>
                </a:lnTo>
                <a:lnTo>
                  <a:pt x="0" y="90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27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9636" y="6882919"/>
            <a:ext cx="7181279" cy="1169470"/>
          </a:xfrm>
          <a:custGeom>
            <a:avLst/>
            <a:gdLst/>
            <a:ahLst/>
            <a:cxnLst/>
            <a:rect r="r" b="b" t="t" l="l"/>
            <a:pathLst>
              <a:path h="1169470" w="7181279">
                <a:moveTo>
                  <a:pt x="0" y="0"/>
                </a:moveTo>
                <a:lnTo>
                  <a:pt x="7181279" y="0"/>
                </a:lnTo>
                <a:lnTo>
                  <a:pt x="7181279" y="1169470"/>
                </a:lnTo>
                <a:lnTo>
                  <a:pt x="0" y="1169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1883" y="2265193"/>
            <a:ext cx="7169032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1.Séparation des colonnes numériques et catégorielles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776" y="-37907"/>
            <a:ext cx="6622215" cy="234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b="true" sz="6200" spc="-20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0304" y="6643641"/>
            <a:ext cx="9769998" cy="224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observé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84 % des employés restent → classe majoritaire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16 % des employés quittent → classe minoritaire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Cela montre un déséquilibre des classes, important à prendre en compte pour le choix et l’évaluation des modèles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5143" y="3497436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Permet de distinguer les colonnes à traiter différemment (normalisation pour les numériques, encodage pour les catégorielles)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636" y="4289318"/>
            <a:ext cx="494194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Nettoyage des colonnes catégorielles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5143" y="5863028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Supprime les espaces, uniformise la casse, prépare les données pour l’encodage.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45143" y="6313442"/>
            <a:ext cx="5119823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Comptage et pourcentage des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883" y="8458201"/>
            <a:ext cx="7169032" cy="8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class_counts : nombre d’employés qui restent vs quittent.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class_percent : pourcentage correspondant (utile pour détecter le déséquilibre)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484759" y="2886767"/>
            <a:ext cx="9815008" cy="4513467"/>
            <a:chOff x="0" y="0"/>
            <a:chExt cx="258502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02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585023">
                  <a:moveTo>
                    <a:pt x="3944" y="0"/>
                  </a:moveTo>
                  <a:lnTo>
                    <a:pt x="2581079" y="0"/>
                  </a:lnTo>
                  <a:cubicBezTo>
                    <a:pt x="2582125" y="0"/>
                    <a:pt x="2583128" y="416"/>
                    <a:pt x="2583867" y="1155"/>
                  </a:cubicBezTo>
                  <a:cubicBezTo>
                    <a:pt x="2584607" y="1895"/>
                    <a:pt x="2585023" y="2898"/>
                    <a:pt x="2585023" y="3944"/>
                  </a:cubicBezTo>
                  <a:lnTo>
                    <a:pt x="2585023" y="1184788"/>
                  </a:lnTo>
                  <a:cubicBezTo>
                    <a:pt x="2585023" y="1185834"/>
                    <a:pt x="2584607" y="1186837"/>
                    <a:pt x="2583867" y="1187577"/>
                  </a:cubicBezTo>
                  <a:cubicBezTo>
                    <a:pt x="2583128" y="1188317"/>
                    <a:pt x="2582125" y="1188732"/>
                    <a:pt x="2581079" y="1188732"/>
                  </a:cubicBezTo>
                  <a:lnTo>
                    <a:pt x="3944" y="1188732"/>
                  </a:lnTo>
                  <a:cubicBezTo>
                    <a:pt x="2898" y="1188732"/>
                    <a:pt x="1895" y="1188317"/>
                    <a:pt x="1155" y="1187577"/>
                  </a:cubicBezTo>
                  <a:cubicBezTo>
                    <a:pt x="416" y="1186837"/>
                    <a:pt x="0" y="1185834"/>
                    <a:pt x="0" y="1184788"/>
                  </a:cubicBezTo>
                  <a:lnTo>
                    <a:pt x="0" y="3944"/>
                  </a:lnTo>
                  <a:cubicBezTo>
                    <a:pt x="0" y="2898"/>
                    <a:pt x="416" y="1895"/>
                    <a:pt x="1155" y="1155"/>
                  </a:cubicBezTo>
                  <a:cubicBezTo>
                    <a:pt x="1895" y="416"/>
                    <a:pt x="2898" y="0"/>
                    <a:pt x="394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502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15431" y="-42358"/>
            <a:ext cx="814927" cy="875685"/>
            <a:chOff x="0" y="0"/>
            <a:chExt cx="1189803" cy="1278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9803" cy="1278510"/>
            </a:xfrm>
            <a:custGeom>
              <a:avLst/>
              <a:gdLst/>
              <a:ahLst/>
              <a:cxnLst/>
              <a:rect r="r" b="b" t="t" l="l"/>
              <a:pathLst>
                <a:path h="1278510" w="1189803">
                  <a:moveTo>
                    <a:pt x="47501" y="0"/>
                  </a:moveTo>
                  <a:lnTo>
                    <a:pt x="1142302" y="0"/>
                  </a:lnTo>
                  <a:cubicBezTo>
                    <a:pt x="1154900" y="0"/>
                    <a:pt x="1166982" y="5005"/>
                    <a:pt x="1175890" y="13913"/>
                  </a:cubicBezTo>
                  <a:cubicBezTo>
                    <a:pt x="1184799" y="22821"/>
                    <a:pt x="1189803" y="34903"/>
                    <a:pt x="1189803" y="47501"/>
                  </a:cubicBezTo>
                  <a:lnTo>
                    <a:pt x="1189803" y="1231009"/>
                  </a:lnTo>
                  <a:cubicBezTo>
                    <a:pt x="1189803" y="1257243"/>
                    <a:pt x="1168536" y="1278510"/>
                    <a:pt x="1142302" y="1278510"/>
                  </a:cubicBezTo>
                  <a:lnTo>
                    <a:pt x="47501" y="1278510"/>
                  </a:lnTo>
                  <a:cubicBezTo>
                    <a:pt x="21267" y="1278510"/>
                    <a:pt x="0" y="1257243"/>
                    <a:pt x="0" y="1231009"/>
                  </a:cubicBezTo>
                  <a:lnTo>
                    <a:pt x="0" y="47501"/>
                  </a:lnTo>
                  <a:cubicBezTo>
                    <a:pt x="0" y="21267"/>
                    <a:pt x="21267" y="0"/>
                    <a:pt x="4750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89803" cy="1316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16798" y="1616973"/>
            <a:ext cx="13490362" cy="7641327"/>
          </a:xfrm>
          <a:custGeom>
            <a:avLst/>
            <a:gdLst/>
            <a:ahLst/>
            <a:cxnLst/>
            <a:rect r="r" b="b" t="t" l="l"/>
            <a:pathLst>
              <a:path h="7641327" w="13490362">
                <a:moveTo>
                  <a:pt x="0" y="0"/>
                </a:moveTo>
                <a:lnTo>
                  <a:pt x="13490362" y="0"/>
                </a:lnTo>
                <a:lnTo>
                  <a:pt x="13490362" y="7641327"/>
                </a:lnTo>
                <a:lnTo>
                  <a:pt x="0" y="764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-259" b="-77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95103" y="-142875"/>
            <a:ext cx="1103684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197" y="206455"/>
            <a:ext cx="4171098" cy="1012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Graphique : Heatmap des variables numériques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heatmap représente la corrélation entre toutes les variables numériques du dataset d’entraînement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Coul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: 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bleu clair → corrélation faible, 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bleu foncé → corrélation forte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Valeurs : chaque case indique le coefficient de corrélation de Pearson arrondi à 2 décimales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: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1 → forte corrélation positive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-1 → forte corrélation négative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0 → pas de corrélation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d’identifier les variables redondantes ou fortement liées, utiles pour le prétraitement et la sélection des features.</a:t>
            </a:r>
          </a:p>
          <a:p>
            <a:pPr algn="l">
              <a:lnSpc>
                <a:spcPts val="26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90891" y="3080634"/>
            <a:ext cx="9427273" cy="4513467"/>
            <a:chOff x="0" y="0"/>
            <a:chExt cx="248290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90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482903">
                  <a:moveTo>
                    <a:pt x="4106" y="0"/>
                  </a:moveTo>
                  <a:lnTo>
                    <a:pt x="2478797" y="0"/>
                  </a:lnTo>
                  <a:cubicBezTo>
                    <a:pt x="2479886" y="0"/>
                    <a:pt x="2480930" y="433"/>
                    <a:pt x="2481700" y="1203"/>
                  </a:cubicBezTo>
                  <a:cubicBezTo>
                    <a:pt x="2482471" y="1973"/>
                    <a:pt x="2482903" y="3017"/>
                    <a:pt x="2482903" y="4106"/>
                  </a:cubicBezTo>
                  <a:lnTo>
                    <a:pt x="2482903" y="1184626"/>
                  </a:lnTo>
                  <a:cubicBezTo>
                    <a:pt x="2482903" y="1185715"/>
                    <a:pt x="2482471" y="1186759"/>
                    <a:pt x="2481700" y="1187529"/>
                  </a:cubicBezTo>
                  <a:cubicBezTo>
                    <a:pt x="2480930" y="1188299"/>
                    <a:pt x="2479886" y="1188732"/>
                    <a:pt x="2478797" y="1188732"/>
                  </a:cubicBezTo>
                  <a:lnTo>
                    <a:pt x="4106" y="1188732"/>
                  </a:lnTo>
                  <a:cubicBezTo>
                    <a:pt x="3017" y="1188732"/>
                    <a:pt x="1973" y="1188299"/>
                    <a:pt x="1203" y="1187529"/>
                  </a:cubicBezTo>
                  <a:cubicBezTo>
                    <a:pt x="433" y="1186759"/>
                    <a:pt x="0" y="1185715"/>
                    <a:pt x="0" y="1184626"/>
                  </a:cubicBezTo>
                  <a:lnTo>
                    <a:pt x="0" y="4106"/>
                  </a:lnTo>
                  <a:cubicBezTo>
                    <a:pt x="0" y="3017"/>
                    <a:pt x="433" y="1973"/>
                    <a:pt x="1203" y="1203"/>
                  </a:cubicBezTo>
                  <a:cubicBezTo>
                    <a:pt x="1973" y="433"/>
                    <a:pt x="3017" y="0"/>
                    <a:pt x="4106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290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0711" y="4568078"/>
            <a:ext cx="13350893" cy="5204748"/>
          </a:xfrm>
          <a:custGeom>
            <a:avLst/>
            <a:gdLst/>
            <a:ahLst/>
            <a:cxnLst/>
            <a:rect r="r" b="b" t="t" l="l"/>
            <a:pathLst>
              <a:path h="5204748" w="13350893">
                <a:moveTo>
                  <a:pt x="0" y="0"/>
                </a:moveTo>
                <a:lnTo>
                  <a:pt x="13350893" y="0"/>
                </a:lnTo>
                <a:lnTo>
                  <a:pt x="13350893" y="5204748"/>
                </a:lnTo>
                <a:lnTo>
                  <a:pt x="0" y="520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6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40711" y="-185233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197" y="1144585"/>
            <a:ext cx="4171098" cy="862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Contenu du support :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Ces graphiques présentent la répartition de trois variables RH majeures :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: permet d’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erver la proportion d’employés récents vs anciens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: illustre la performance globale moyenne des collaborateurs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: montre le niveau de bien-être au travail selon le sondage interne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L’obj</a:t>
            </a: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ectif est d’identifier d’éventuelles tendances </a:t>
            </a: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(ex. : faible satisfaction corrélée aux départs)</a:t>
            </a:r>
          </a:p>
          <a:p>
            <a:pPr algn="l">
              <a:lnSpc>
                <a:spcPts val="26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79479" y="971550"/>
            <a:ext cx="13072540" cy="11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</a:t>
            </a: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ution des variables clés : </a:t>
            </a:r>
          </a:p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ancienneté, note d’évaluation, satisfaction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90985" y="2116715"/>
            <a:ext cx="62537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Sélection des variables clés existantes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5290985" y="2598045"/>
          <a:ext cx="10917467" cy="1849184"/>
        </p:xfrm>
        <a:graphic>
          <a:graphicData uri="http://schemas.openxmlformats.org/drawingml/2006/table">
            <a:tbl>
              <a:tblPr/>
              <a:tblGrid>
                <a:gridCol w="10917467"/>
              </a:tblGrid>
              <a:tr h="1843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5"/>
                        </a:lnSpc>
                        <a:defRPr/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key_vars = ['annees_dans_l_entreprise', 'note_</a:t>
                      </a:r>
                      <a:r>
                        <a:rPr lang="en-US" sz="1682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evaluation_actuelle', 'satisfaction_employee_environnement']</a:t>
                      </a:r>
                      <a:endParaRPr lang="en-US" sz="1100"/>
                    </a:p>
                    <a:p>
                      <a:pPr algn="just">
                        <a:lnSpc>
                          <a:spcPts val="2355"/>
                        </a:lnSpc>
                      </a:pPr>
                      <a:r>
                        <a:rPr lang="en-US" sz="1682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key_vars = [col for col in key_vars if col in X_train.columns]</a:t>
                      </a:r>
                    </a:p>
                    <a:p>
                      <a:pPr algn="ctr">
                        <a:lnSpc>
                          <a:spcPts val="2355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DAG3pG3LN5A</dc:identifier>
  <dcterms:modified xsi:type="dcterms:W3CDTF">2011-08-01T06:04:30Z</dcterms:modified>
  <cp:revision>1</cp:revision>
  <dc:title>Beige and Black Minimalist Project Deck Presentation</dc:title>
</cp:coreProperties>
</file>